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4" r:id="rId2"/>
    <p:sldId id="266" r:id="rId3"/>
    <p:sldId id="257" r:id="rId4"/>
    <p:sldId id="256" r:id="rId5"/>
    <p:sldId id="271" r:id="rId6"/>
    <p:sldId id="259" r:id="rId7"/>
    <p:sldId id="265" r:id="rId8"/>
    <p:sldId id="270" r:id="rId9"/>
    <p:sldId id="261" r:id="rId10"/>
    <p:sldId id="267" r:id="rId11"/>
    <p:sldId id="260" r:id="rId12"/>
    <p:sldId id="269" r:id="rId13"/>
    <p:sldId id="272" r:id="rId14"/>
    <p:sldId id="277" r:id="rId15"/>
    <p:sldId id="262" r:id="rId16"/>
    <p:sldId id="273" r:id="rId17"/>
    <p:sldId id="274" r:id="rId18"/>
    <p:sldId id="275" r:id="rId19"/>
    <p:sldId id="263" r:id="rId20"/>
    <p:sldId id="26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1328-5EBB-44F5-9867-10142B043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3F08CA-F52F-4ABE-954B-55E639BAC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1F875-BDE1-4B07-B5A3-E13F0CFBE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21722-6D8E-4703-8725-E6DE108F0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D8BDA-B4B0-4466-82FC-45AA4887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63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0BD58-B4F8-40A9-9D1A-31B21492C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4E3728-EBBD-4374-BE70-DD73189D5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3C2F4-410C-47C7-854A-0FC8A0525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E0E11-A198-45F3-B4C6-DD76F1893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00208-7F09-4466-8242-6E216872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03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443BF-5D99-4B54-B8E8-BFC0D8048B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17D8-99D6-40BD-BD80-3F09535B6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C1DB1-FBBF-4A7F-8506-138C03340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239DE-4839-4488-92DD-153BB33B2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ECBCE-9229-457C-88ED-34D6918D9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0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7F2F-B654-40EA-9496-328F725E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D7A7F-5CD5-4655-88E6-5507F0B1E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35E0A-EC6F-4545-96C7-78008F941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ABD28-EBA3-4CB4-9A15-E5909B1F0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15485-9BD1-4EAA-9E51-D432037B7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52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5790D-96AE-4C51-8F55-7D77D777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B54F4-CBB7-418C-A63B-882DD7ECD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FF7031-8AFC-48B9-871F-2FCE172C2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F9BBC-D4E0-4694-9F66-2CB39492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F2673-A618-4678-AE2D-E017C126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3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F98A-84A4-46A3-9BD9-37A2F0062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FD872-0718-4500-BFB9-FE8462E55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49359-F15A-4F28-96D3-CA56B9FD2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E3DEB-8520-430D-BBDA-963B80BCA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5FED8-AA10-40CB-BA92-0C29D75DD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A2607-C795-42B7-BC3E-990A5B10C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0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0C0E7-E5C1-4579-9134-EEF05AC50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29B89-0033-4754-9E20-038BDED87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FD8C6E-D1B7-4AD5-897B-6B08B461D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207F96-FF0F-4A0C-9DA2-41BAF05A52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30D598-DD24-4171-A9B2-AD4AEEF79D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21A39A-ED6F-4615-A560-37995AAC6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2D98C5-75E2-4F5F-B167-089E9056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E39B0F-729D-48A5-84CB-A47D76C1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9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6071-84D5-4FF4-A99B-6E87CB06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F79EC0-97E7-481A-A003-4406A8ECE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0CE66-8A7E-48A4-BE3F-57CAB0CA7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642C34-95A8-4893-8BAB-B7EEEFA9B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5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46C5B5-5C37-4371-8E19-383B77C9D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5D2B2A-06AD-41DB-9DDF-5A169A82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134CC-BFBB-47BD-9CEB-70ABF2B0C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78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D2930-0B79-44F7-8C61-212E1EBF4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22EB9-4059-4385-928E-A973DED93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CFDFC5-9C30-4D9F-8C9C-6136933D7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79FEB9-0C08-4634-8E21-E82D1DBB9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33E6B4-67EB-41A1-8EFA-F43A6D3E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558B5-FFF8-466D-B782-8B94F8C0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23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D27-22F7-41AF-B3C5-F09F96FF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3B4657-C140-488A-A0ED-29425C5366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C693EB-AE62-4E7A-96E3-5426C8FB6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AE4711-2C6D-43A5-B47D-4EDAB09C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864A51-897E-4CB2-BBBC-9999C9E21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3B5EC6-6A11-4748-900C-77F5DC43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98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simple.wikipedia.org/wiki/Externality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1DCAAA-F596-453B-BE34-25E8C296C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8A7BD-A425-4574-97C8-18350A5DEB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3C41A-EBB6-4DE7-B5EE-6D5F78710E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E801A-F76A-4030-BBF0-4086A5183E01}" type="datetimeFigureOut">
              <a:rPr lang="en-US" smtClean="0"/>
              <a:t>26-Jun-21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40581-3A99-49B9-A86C-FA8E2D981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C5D1F-4D12-469C-9E44-D537C927A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802D8-21E2-428D-B2FA-055160F2B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53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onolulu_International_Airport,_Honolulu_-_panoramio_(2)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adlet.com/palakm/v4tkj67ob5b5has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palakm/il93o0cjul2jgo0b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VBZgyaA9Ry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an-person-face-glasse-choice-159771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oodiggity.com/lays-chocolate-covered-potato-chips-exist/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uJ4E1UMk3c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A5A91CE-B4C4-4674-B22A-CC7AF5FA6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312" y="2292627"/>
            <a:ext cx="6429375" cy="246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714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276D8-7DFB-4767-86A0-B04ADD8CA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Benefits and External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63A41-55E5-4ED5-B551-175D6921D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Private Benefit</a:t>
            </a:r>
            <a:r>
              <a:rPr lang="en-US" sz="2400" dirty="0"/>
              <a:t>: </a:t>
            </a:r>
            <a:r>
              <a:rPr lang="en-US" sz="2400" b="1" dirty="0"/>
              <a:t>Private benefit</a:t>
            </a:r>
            <a:r>
              <a:rPr lang="en-US" sz="2400" dirty="0"/>
              <a:t> is the </a:t>
            </a:r>
            <a:r>
              <a:rPr lang="en-US" sz="2400" b="1" dirty="0"/>
              <a:t>benefit</a:t>
            </a:r>
            <a:r>
              <a:rPr lang="en-US" sz="2400" dirty="0"/>
              <a:t> derived by an individual or firm directly involved in a transaction as either buyer or seller. The </a:t>
            </a:r>
            <a:r>
              <a:rPr lang="en-US" sz="2400" b="1" dirty="0"/>
              <a:t>private benefit</a:t>
            </a:r>
            <a:r>
              <a:rPr lang="en-US" sz="2400" dirty="0"/>
              <a:t> to a consumer can be expressed at utility, and the </a:t>
            </a:r>
            <a:r>
              <a:rPr lang="en-US" sz="2400" b="1" dirty="0"/>
              <a:t>private benefit</a:t>
            </a:r>
            <a:r>
              <a:rPr lang="en-US" sz="2400" dirty="0"/>
              <a:t> to a firm is profit.</a:t>
            </a:r>
          </a:p>
          <a:p>
            <a:r>
              <a:rPr lang="en-US" sz="2400" b="1" dirty="0"/>
              <a:t>External Benefits ( positive externalities): </a:t>
            </a:r>
            <a:r>
              <a:rPr lang="en-US" sz="2400" dirty="0"/>
              <a:t>They are the benefits enjoyed by third parties without that party having paid for it.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8B8E2E-FACE-45A7-AB0D-94CBB99B36D9}"/>
              </a:ext>
            </a:extLst>
          </p:cNvPr>
          <p:cNvSpPr txBox="1"/>
          <p:nvPr/>
        </p:nvSpPr>
        <p:spPr>
          <a:xfrm>
            <a:off x="8570912" y="3722143"/>
            <a:ext cx="3621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b="1" dirty="0"/>
              <a:t>To be able to explain positive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Define Social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Explain how positive externalities give rise to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Ext: </a:t>
            </a:r>
            <a:r>
              <a:rPr lang="en-US" b="1" dirty="0" err="1"/>
              <a:t>Analyse</a:t>
            </a:r>
            <a:r>
              <a:rPr lang="en-US" b="1" dirty="0"/>
              <a:t> the social benefits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397047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AE5F41-6BA1-444D-9A08-CEFD761CB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2" y="982133"/>
            <a:ext cx="9558128" cy="489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75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71E0-F058-4874-B16A-F64FAC66C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9C0E2-0080-46E1-A24C-5B4ED34D8AB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64924" y="1530124"/>
            <a:ext cx="9783762" cy="3309937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 groups, </a:t>
            </a:r>
            <a:r>
              <a:rPr lang="en-US" dirty="0" err="1">
                <a:solidFill>
                  <a:schemeClr val="bg1"/>
                </a:solidFill>
              </a:rPr>
              <a:t>analyse</a:t>
            </a:r>
            <a:r>
              <a:rPr lang="en-US" dirty="0">
                <a:solidFill>
                  <a:schemeClr val="bg1"/>
                </a:solidFill>
              </a:rPr>
              <a:t> social costs and social benefits of making a new airport. Write your answer on </a:t>
            </a:r>
            <a:r>
              <a:rPr lang="en-US" dirty="0" err="1">
                <a:solidFill>
                  <a:schemeClr val="bg1"/>
                </a:solidFill>
              </a:rPr>
              <a:t>padlet</a:t>
            </a:r>
            <a:r>
              <a:rPr lang="en-US" dirty="0">
                <a:solidFill>
                  <a:schemeClr val="bg1"/>
                </a:solidFill>
              </a:rPr>
              <a:t>. You need to complete the </a:t>
            </a:r>
            <a:r>
              <a:rPr lang="en-US" dirty="0" err="1">
                <a:solidFill>
                  <a:schemeClr val="bg1"/>
                </a:solidFill>
              </a:rPr>
              <a:t>padlet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  <a:hlinkClick r:id="rId4"/>
              </a:rPr>
              <a:t>https://padlet.com/palakm/v4tkj67ob5b5has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73FF48-9A79-4C08-AC7F-49345E4E643E}"/>
              </a:ext>
            </a:extLst>
          </p:cNvPr>
          <p:cNvSpPr txBox="1"/>
          <p:nvPr/>
        </p:nvSpPr>
        <p:spPr>
          <a:xfrm>
            <a:off x="0" y="3429000"/>
            <a:ext cx="3302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F0E48-69E9-47FF-B0EE-B919D296CF54}"/>
              </a:ext>
            </a:extLst>
          </p:cNvPr>
          <p:cNvSpPr txBox="1"/>
          <p:nvPr/>
        </p:nvSpPr>
        <p:spPr>
          <a:xfrm>
            <a:off x="8570912" y="3722143"/>
            <a:ext cx="3621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b="1" dirty="0"/>
              <a:t>To be able to explain positive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Define Social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Explain how positive externalities give rise to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Ext: </a:t>
            </a:r>
            <a:r>
              <a:rPr lang="en-US" b="1" dirty="0" err="1"/>
              <a:t>Analyse</a:t>
            </a:r>
            <a:r>
              <a:rPr lang="en-US" b="1" dirty="0"/>
              <a:t> the social benefits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3899093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6110F3-0811-4C65-A3F2-259ADE77D382}"/>
              </a:ext>
            </a:extLst>
          </p:cNvPr>
          <p:cNvSpPr/>
          <p:nvPr/>
        </p:nvSpPr>
        <p:spPr>
          <a:xfrm>
            <a:off x="1085850" y="1175088"/>
            <a:ext cx="8305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Lesson Objective: </a:t>
            </a:r>
          </a:p>
          <a:p>
            <a:r>
              <a:rPr lang="en-US" sz="2800" b="1" dirty="0"/>
              <a:t>To be able to discuss whether government intervention is required to correct market failure</a:t>
            </a:r>
          </a:p>
          <a:p>
            <a:endParaRPr lang="en-US" sz="2800" b="1" dirty="0"/>
          </a:p>
          <a:p>
            <a:r>
              <a:rPr lang="en-US" sz="2800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State what is meant by economic and uneconomic use of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Explain different methods of government intervention to correct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/>
              <a:t>Analyse</a:t>
            </a:r>
            <a:r>
              <a:rPr lang="en-US" sz="2800" b="1" dirty="0"/>
              <a:t> conflicts of interests in government policies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47754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7C7-0242-4DB7-8DA8-380C23C5A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D2FC27-61DC-4CC1-B4B9-BCE72244FE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</a:t>
            </a:r>
            <a:r>
              <a:rPr lang="en-US" dirty="0" err="1"/>
              <a:t>padlet</a:t>
            </a:r>
            <a:r>
              <a:rPr lang="en-US" dirty="0"/>
              <a:t> link until analyzing social benefits of making a new airport.</a:t>
            </a:r>
          </a:p>
          <a:p>
            <a:r>
              <a:rPr lang="en-US" dirty="0">
                <a:hlinkClick r:id="rId2"/>
              </a:rPr>
              <a:t>https://padlet.com/palakm/il93o0cjul2jgo0b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6EE78-89D9-447E-AE87-4BDBCC9BC99F}"/>
              </a:ext>
            </a:extLst>
          </p:cNvPr>
          <p:cNvSpPr txBox="1"/>
          <p:nvPr/>
        </p:nvSpPr>
        <p:spPr>
          <a:xfrm>
            <a:off x="3400425" y="4714875"/>
            <a:ext cx="889455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b="1" dirty="0"/>
              <a:t>To be able to discuss whether government intervention is required to correct market failure</a:t>
            </a:r>
          </a:p>
          <a:p>
            <a:endParaRPr lang="en-US" b="1" dirty="0"/>
          </a:p>
          <a:p>
            <a:r>
              <a:rPr lang="en-US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State what is meant by economic and uneconomic use of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Explain different methods of government intervention to correct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Analyse</a:t>
            </a:r>
            <a:r>
              <a:rPr lang="en-US" b="1" dirty="0"/>
              <a:t> conflicts of interests in government policies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751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8E19AE5-8F1D-4966-A1AD-D412997F9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063" y="397267"/>
            <a:ext cx="6929437" cy="32603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A4B316-0769-47EC-8946-266F5615D285}"/>
              </a:ext>
            </a:extLst>
          </p:cNvPr>
          <p:cNvSpPr/>
          <p:nvPr/>
        </p:nvSpPr>
        <p:spPr>
          <a:xfrm>
            <a:off x="6096000" y="399567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b="1" dirty="0"/>
              <a:t>To be able to discuss whether government intervention is required to correct market failure</a:t>
            </a:r>
          </a:p>
          <a:p>
            <a:endParaRPr lang="en-US" b="1" dirty="0"/>
          </a:p>
          <a:p>
            <a:r>
              <a:rPr lang="en-US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highlight>
                  <a:srgbClr val="FFFF00"/>
                </a:highlight>
              </a:rPr>
              <a:t>State what is meant by economic and uneconomic use of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Explain different methods of government intervention to correct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 err="1"/>
              <a:t>Analyse</a:t>
            </a:r>
            <a:r>
              <a:rPr lang="en-US" b="1" dirty="0"/>
              <a:t> conflicts of interests in government policies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11A6B0B-FF61-4457-AF20-8B3E47AD0D1A}"/>
              </a:ext>
            </a:extLst>
          </p:cNvPr>
          <p:cNvCxnSpPr/>
          <p:nvPr/>
        </p:nvCxnSpPr>
        <p:spPr>
          <a:xfrm>
            <a:off x="7072313" y="1400175"/>
            <a:ext cx="957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A9776A-A8C2-410B-9CCE-0BB02A2838C1}"/>
              </a:ext>
            </a:extLst>
          </p:cNvPr>
          <p:cNvCxnSpPr/>
          <p:nvPr/>
        </p:nvCxnSpPr>
        <p:spPr>
          <a:xfrm>
            <a:off x="6958013" y="3014663"/>
            <a:ext cx="10572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6807043-65BC-478F-8CF0-015B5F731E79}"/>
              </a:ext>
            </a:extLst>
          </p:cNvPr>
          <p:cNvSpPr txBox="1"/>
          <p:nvPr/>
        </p:nvSpPr>
        <p:spPr>
          <a:xfrm>
            <a:off x="8029575" y="1215509"/>
            <a:ext cx="272677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Economic use  of resources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3B22EE-A5E5-4CC4-AB1C-8EB4F63BB8E3}"/>
              </a:ext>
            </a:extLst>
          </p:cNvPr>
          <p:cNvSpPr txBox="1"/>
          <p:nvPr/>
        </p:nvSpPr>
        <p:spPr>
          <a:xfrm>
            <a:off x="8058151" y="2829997"/>
            <a:ext cx="256960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Uneconomic use of resources</a:t>
            </a:r>
          </a:p>
        </p:txBody>
      </p:sp>
    </p:spTree>
    <p:extLst>
      <p:ext uri="{BB962C8B-B14F-4D97-AF65-F5344CB8AC3E}">
        <p14:creationId xmlns:p14="http://schemas.microsoft.com/office/powerpoint/2010/main" val="2944411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BB33D61-65FD-4F09-8A3F-8249AFBB6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0323" y="-1357312"/>
            <a:ext cx="6858001" cy="9572625"/>
          </a:xfrm>
        </p:spPr>
      </p:pic>
    </p:spTree>
    <p:extLst>
      <p:ext uri="{BB962C8B-B14F-4D97-AF65-F5344CB8AC3E}">
        <p14:creationId xmlns:p14="http://schemas.microsoft.com/office/powerpoint/2010/main" val="362533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99DB43-1E7E-438B-B996-729321E5A4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43200" y="-1471610"/>
            <a:ext cx="6729416" cy="9701216"/>
          </a:xfrm>
        </p:spPr>
      </p:pic>
    </p:spTree>
    <p:extLst>
      <p:ext uri="{BB962C8B-B14F-4D97-AF65-F5344CB8AC3E}">
        <p14:creationId xmlns:p14="http://schemas.microsoft.com/office/powerpoint/2010/main" val="4045863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219400-6E74-414E-83A7-89FAD0EEEE3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471" y="-1293016"/>
            <a:ext cx="6400796" cy="9529762"/>
          </a:xfrm>
        </p:spPr>
      </p:pic>
    </p:spTree>
    <p:extLst>
      <p:ext uri="{BB962C8B-B14F-4D97-AF65-F5344CB8AC3E}">
        <p14:creationId xmlns:p14="http://schemas.microsoft.com/office/powerpoint/2010/main" val="974566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675054-DF8B-422E-BFC5-32D84A3C97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4825" y="339726"/>
            <a:ext cx="10015537" cy="48926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95E679A-5FAE-460F-BBDE-A3570BB54FFA}"/>
              </a:ext>
            </a:extLst>
          </p:cNvPr>
          <p:cNvSpPr/>
          <p:nvPr/>
        </p:nvSpPr>
        <p:spPr>
          <a:xfrm>
            <a:off x="4900613" y="5232401"/>
            <a:ext cx="7291387" cy="1600438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Lesson Objective: </a:t>
            </a:r>
          </a:p>
          <a:p>
            <a:r>
              <a:rPr lang="en-US" sz="1400" b="1" dirty="0"/>
              <a:t>To be able to discuss whether government intervention is required to correct market failure</a:t>
            </a:r>
          </a:p>
          <a:p>
            <a:endParaRPr lang="en-US" sz="1400" b="1" dirty="0"/>
          </a:p>
          <a:p>
            <a:r>
              <a:rPr lang="en-US" sz="1400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/>
              <a:t>State what is meant by economic and uneconomic use of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Explain different methods of government intervention to correct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 err="1"/>
              <a:t>Analyse</a:t>
            </a:r>
            <a:r>
              <a:rPr lang="en-US" sz="1400" b="1" dirty="0"/>
              <a:t> conflicts of interests in government policies</a:t>
            </a:r>
          </a:p>
        </p:txBody>
      </p:sp>
    </p:spTree>
    <p:extLst>
      <p:ext uri="{BB962C8B-B14F-4D97-AF65-F5344CB8AC3E}">
        <p14:creationId xmlns:p14="http://schemas.microsoft.com/office/powerpoint/2010/main" val="2909000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ED61D-9E1E-418C-8189-409F80BA6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1391478"/>
            <a:ext cx="9601196" cy="44843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pPr marL="0" indent="0">
              <a:buNone/>
            </a:pPr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3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496AE-5C29-4069-960E-E30519015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Government 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F601D-4245-4373-ADC0-1D7238C0F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563" y="1411287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b="1" u="sng" dirty="0"/>
              <a:t>Laws and regulations</a:t>
            </a:r>
            <a:r>
              <a:rPr lang="en-US" sz="2000" dirty="0"/>
              <a:t>: Laws and regulations can be introduced by governments to ban or control activities that create serious negative externalities and external costs. Example: Anti pollution laws </a:t>
            </a:r>
            <a:r>
              <a:rPr lang="en-US" sz="2000" dirty="0" err="1"/>
              <a:t>etc</a:t>
            </a:r>
            <a:endParaRPr lang="en-US" sz="2000" dirty="0"/>
          </a:p>
          <a:p>
            <a:r>
              <a:rPr lang="en-US" sz="2000" b="1" u="sng" dirty="0"/>
              <a:t>Taxation: </a:t>
            </a:r>
            <a:r>
              <a:rPr lang="en-US" sz="2000" dirty="0"/>
              <a:t>If market prices fail to reflect the external costs of a productive activity, then it might be  possible to impose a tax on product prices to make sure they do.</a:t>
            </a:r>
          </a:p>
          <a:p>
            <a:r>
              <a:rPr lang="en-US" sz="2000" b="1" u="sng" dirty="0"/>
              <a:t>Subsidies</a:t>
            </a:r>
            <a:r>
              <a:rPr lang="en-US" sz="2000" dirty="0"/>
              <a:t>: A subsidy is a payment or money given by a government to the firm to offset or reduce production costs. Subsidies may be given to firms to encourage them to produce goods and services that result in external benefits.</a:t>
            </a:r>
          </a:p>
          <a:p>
            <a:r>
              <a:rPr lang="en-US" sz="2000" b="1" u="sng" dirty="0"/>
              <a:t>Nationalization</a:t>
            </a:r>
            <a:r>
              <a:rPr lang="en-US" sz="2000" dirty="0"/>
              <a:t>: Some services such as bus and train are nationalized and run by public corporations to keep the fares low.</a:t>
            </a:r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B1241-0801-44B4-B4D3-0CA7E5DA02AA}"/>
              </a:ext>
            </a:extLst>
          </p:cNvPr>
          <p:cNvSpPr/>
          <p:nvPr/>
        </p:nvSpPr>
        <p:spPr>
          <a:xfrm>
            <a:off x="4900614" y="5232401"/>
            <a:ext cx="7086600" cy="1600438"/>
          </a:xfrm>
          <a:prstGeom prst="rect">
            <a:avLst/>
          </a:prstGeom>
          <a:solidFill>
            <a:schemeClr val="accent2"/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/>
              <a:t>Lesson Objective: </a:t>
            </a:r>
          </a:p>
          <a:p>
            <a:r>
              <a:rPr lang="en-US" sz="1400" b="1" dirty="0"/>
              <a:t>To be able to discuss whether government intervention is required to correct market failure</a:t>
            </a:r>
          </a:p>
          <a:p>
            <a:endParaRPr lang="en-US" sz="1400" b="1" dirty="0"/>
          </a:p>
          <a:p>
            <a:r>
              <a:rPr lang="en-US" sz="1400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/>
              <a:t>State what is meant by economic and uneconomic use of resources.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>
                <a:highlight>
                  <a:srgbClr val="FFFF00"/>
                </a:highlight>
              </a:rPr>
              <a:t>Explain different methods of government intervention to correct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400" b="1" dirty="0" err="1"/>
              <a:t>Analyse</a:t>
            </a:r>
            <a:r>
              <a:rPr lang="en-US" sz="1400" b="1" dirty="0"/>
              <a:t> conflicts of interests in government policies</a:t>
            </a:r>
          </a:p>
        </p:txBody>
      </p:sp>
    </p:spTree>
    <p:extLst>
      <p:ext uri="{BB962C8B-B14F-4D97-AF65-F5344CB8AC3E}">
        <p14:creationId xmlns:p14="http://schemas.microsoft.com/office/powerpoint/2010/main" val="1009425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1EB98-FD28-4E6B-A4AC-D6FBD892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Policy and Conflict of interest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3A0D0-1298-4B49-B77D-AFA902436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https://youtu.be/VBZgyaA9Ryw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009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99AB6F-BDC8-4F06-AC90-DB42A28B7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3981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D17103-2329-471A-A216-29654A4EC6B0}"/>
              </a:ext>
            </a:extLst>
          </p:cNvPr>
          <p:cNvSpPr txBox="1"/>
          <p:nvPr/>
        </p:nvSpPr>
        <p:spPr>
          <a:xfrm>
            <a:off x="171450" y="3981450"/>
            <a:ext cx="1146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Failure to allocate resources efficiently creates market failure. Resources are either over allocated or under allocated which gives rise to </a:t>
            </a:r>
            <a:r>
              <a:rPr lang="en-US" sz="2800" b="1" dirty="0">
                <a:highlight>
                  <a:srgbClr val="FFFF00"/>
                </a:highlight>
              </a:rPr>
              <a:t>market failure.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35D47-6273-487B-A58B-2B13BC66D8A8}"/>
              </a:ext>
            </a:extLst>
          </p:cNvPr>
          <p:cNvSpPr txBox="1"/>
          <p:nvPr/>
        </p:nvSpPr>
        <p:spPr>
          <a:xfrm>
            <a:off x="171450" y="4935557"/>
            <a:ext cx="1127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622528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15BCE8-D138-42F8-8EE3-0A1A8993414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90800" y="0"/>
            <a:ext cx="9601200" cy="4892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41A203-A01E-49AC-9E0A-FE59764B8D2B}"/>
              </a:ext>
            </a:extLst>
          </p:cNvPr>
          <p:cNvSpPr txBox="1"/>
          <p:nvPr/>
        </p:nvSpPr>
        <p:spPr>
          <a:xfrm>
            <a:off x="1" y="3429000"/>
            <a:ext cx="259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22288884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E18FC-C823-4E39-BC17-9EAE0FFD8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Can you think of private costs and private benefits of </a:t>
            </a:r>
            <a:r>
              <a:rPr lang="en-US" b="1"/>
              <a:t>producing and consuming </a:t>
            </a:r>
            <a:r>
              <a:rPr lang="en-US" b="1" dirty="0"/>
              <a:t>a packet of potato chips?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9F4186-FE9A-4250-9E80-7AA83E7A5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46726" y="2506662"/>
            <a:ext cx="604527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446A7C-5D6A-416B-99A1-AEC3BAF76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911675" y="1924050"/>
            <a:ext cx="3477228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24FDE5-9F32-4661-88EA-D9AB5A10E441}"/>
              </a:ext>
            </a:extLst>
          </p:cNvPr>
          <p:cNvSpPr txBox="1"/>
          <p:nvPr/>
        </p:nvSpPr>
        <p:spPr>
          <a:xfrm>
            <a:off x="0" y="3429000"/>
            <a:ext cx="3302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25024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B8920-2BEC-458B-9AA2-995080D9E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SOCIAL COSTS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92D6FA-3872-4D7A-8E49-8C0CD0859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1" y="2695575"/>
            <a:ext cx="6819900" cy="410527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F750B4-112D-46BD-B9FC-812BCA5F259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181601" y="1123951"/>
            <a:ext cx="6705599" cy="157162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hlinkClick r:id="rId3"/>
              </a:rPr>
              <a:t>https://youtu.be/CuJ4E1UMk3c</a:t>
            </a:r>
            <a:endParaRPr lang="en-US" dirty="0"/>
          </a:p>
          <a:p>
            <a:r>
              <a:rPr lang="en-US" dirty="0"/>
              <a:t>Social costs are costs of an economic activity borne by the society. It comprises of private costs and external costs.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2B844-B920-4451-90DE-F31FEB241D2A}"/>
              </a:ext>
            </a:extLst>
          </p:cNvPr>
          <p:cNvSpPr txBox="1"/>
          <p:nvPr/>
        </p:nvSpPr>
        <p:spPr>
          <a:xfrm>
            <a:off x="0" y="3429000"/>
            <a:ext cx="3302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3912997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82E18-0607-4850-9CA6-FF8FD1BD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Private Costs &amp; External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AD276-D514-41B4-ABC5-710F352B1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334250" cy="4384675"/>
          </a:xfrm>
        </p:spPr>
        <p:txBody>
          <a:bodyPr/>
          <a:lstStyle/>
          <a:p>
            <a:r>
              <a:rPr lang="en-US" sz="2400" b="1" dirty="0"/>
              <a:t>Private costs are the costs borne by those directly involved in the decision to consume or produce a product e.g. cost of borrowing, cost of labor</a:t>
            </a:r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External costs (negative externalities) are the negative impacts borne by third-parties who are not directly involved in the production and consumption of the good or a service. Example: the pollution from a factory, second hand smoking.</a:t>
            </a:r>
          </a:p>
          <a:p>
            <a:pPr marL="0" indent="0">
              <a:buNone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1C777-DA51-4E00-ADB9-0AE827C8E233}"/>
              </a:ext>
            </a:extLst>
          </p:cNvPr>
          <p:cNvSpPr txBox="1"/>
          <p:nvPr/>
        </p:nvSpPr>
        <p:spPr>
          <a:xfrm>
            <a:off x="8604175" y="3429000"/>
            <a:ext cx="33020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dirty="0"/>
              <a:t>To be able to explain negative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r>
              <a:rPr lang="en-US" dirty="0"/>
              <a:t>Define Social Costs</a:t>
            </a:r>
          </a:p>
          <a:p>
            <a:r>
              <a:rPr lang="en-US" dirty="0"/>
              <a:t>Explain how negative externalities give rise to market failure</a:t>
            </a:r>
          </a:p>
          <a:p>
            <a:r>
              <a:rPr lang="en-US" dirty="0" err="1"/>
              <a:t>Analyse</a:t>
            </a:r>
            <a:r>
              <a:rPr lang="en-US" dirty="0"/>
              <a:t> the social costs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16452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B3AEE6-7BB3-4099-86EE-D70DD38BEAA0}"/>
              </a:ext>
            </a:extLst>
          </p:cNvPr>
          <p:cNvSpPr/>
          <p:nvPr/>
        </p:nvSpPr>
        <p:spPr>
          <a:xfrm>
            <a:off x="1085850" y="1175088"/>
            <a:ext cx="8305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Lesson Objective: </a:t>
            </a:r>
          </a:p>
          <a:p>
            <a:r>
              <a:rPr lang="en-US" sz="2800" b="1" dirty="0"/>
              <a:t>To be able to explain positive externalities as type of market failure</a:t>
            </a:r>
          </a:p>
          <a:p>
            <a:r>
              <a:rPr lang="en-US" sz="2800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Define Social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Explain how positive externalities give rise to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/>
              <a:t>Ext: </a:t>
            </a:r>
            <a:r>
              <a:rPr lang="en-US" sz="2800" b="1" dirty="0" err="1"/>
              <a:t>Analyse</a:t>
            </a:r>
            <a:r>
              <a:rPr lang="en-US" sz="2800" b="1" dirty="0"/>
              <a:t> the social benefits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382385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AD605A-5DCF-44BD-A243-41DA4BE3E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BENEFITS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CB48E4A-306F-4C3C-889B-21A48087434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9751" y="1879849"/>
            <a:ext cx="5157787" cy="284906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E36237B-BE72-41D9-AB3C-E4491C84E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79318" y="1462086"/>
            <a:ext cx="5183188" cy="368458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Social Benefits are the total benefits of an economic activity borne by the society. It comprises of private benefits and external benefits.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95EB9-D175-4D13-A5E2-F3E8E443C833}"/>
              </a:ext>
            </a:extLst>
          </p:cNvPr>
          <p:cNvSpPr txBox="1"/>
          <p:nvPr/>
        </p:nvSpPr>
        <p:spPr>
          <a:xfrm>
            <a:off x="8570912" y="3722143"/>
            <a:ext cx="36210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Lesson Objective: </a:t>
            </a:r>
          </a:p>
          <a:p>
            <a:r>
              <a:rPr lang="en-US" b="1" dirty="0"/>
              <a:t>To be able to explain positive externalities as type of market failure</a:t>
            </a:r>
          </a:p>
          <a:p>
            <a:r>
              <a:rPr lang="en-US" b="1" dirty="0"/>
              <a:t>Lesson Outcomes: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Define Social Benefits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Explain how positive externalities give rise to market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/>
              <a:t>Ext: </a:t>
            </a:r>
            <a:r>
              <a:rPr lang="en-US" b="1" dirty="0" err="1"/>
              <a:t>Analyse</a:t>
            </a:r>
            <a:r>
              <a:rPr lang="en-US" b="1" dirty="0"/>
              <a:t> the social benefits of a building a new airport</a:t>
            </a:r>
          </a:p>
        </p:txBody>
      </p:sp>
    </p:spTree>
    <p:extLst>
      <p:ext uri="{BB962C8B-B14F-4D97-AF65-F5344CB8AC3E}">
        <p14:creationId xmlns:p14="http://schemas.microsoft.com/office/powerpoint/2010/main" val="21282697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855</TotalTime>
  <Words>1167</Words>
  <Application>Microsoft Office PowerPoint</Application>
  <PresentationFormat>Widescreen</PresentationFormat>
  <Paragraphs>131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Can you think of private costs and private benefits of producing and consuming a packet of potato chips?</vt:lpstr>
      <vt:lpstr>SOCIAL COSTS</vt:lpstr>
      <vt:lpstr>Private Costs &amp; External Costs</vt:lpstr>
      <vt:lpstr>PowerPoint Presentation</vt:lpstr>
      <vt:lpstr>SOCIAL BENEFITS</vt:lpstr>
      <vt:lpstr>Private Benefits and External Benefits</vt:lpstr>
      <vt:lpstr>PowerPoint Presentation</vt:lpstr>
      <vt:lpstr>Activity</vt:lpstr>
      <vt:lpstr>PowerPoint Presentation</vt:lpstr>
      <vt:lpstr>Recap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Government Policies</vt:lpstr>
      <vt:lpstr>Government Policy and Conflict of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Palak Mathur</dc:creator>
  <cp:lastModifiedBy>Palak Mathur</cp:lastModifiedBy>
  <cp:revision>48</cp:revision>
  <dcterms:created xsi:type="dcterms:W3CDTF">2020-04-26T03:51:07Z</dcterms:created>
  <dcterms:modified xsi:type="dcterms:W3CDTF">2021-06-26T09:14:37Z</dcterms:modified>
</cp:coreProperties>
</file>